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Anaheim"/>
      <p:regular r:id="rId27"/>
      <p:bold r:id="rId28"/>
    </p:embeddedFont>
    <p:embeddedFont>
      <p:font typeface="Cairo"/>
      <p:regular r:id="rId29"/>
      <p:bold r:id="rId30"/>
    </p:embeddedFont>
    <p:embeddedFont>
      <p:font typeface="Saira"/>
      <p:regular r:id="rId31"/>
      <p:bold r:id="rId32"/>
      <p:italic r:id="rId33"/>
      <p:boldItalic r:id="rId34"/>
    </p:embeddedFont>
    <p:embeddedFont>
      <p:font typeface="Space Grotesk Medium"/>
      <p:regular r:id="rId35"/>
      <p:bold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Space Grotesk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405750-C861-4B89-B42B-8F7A6DDB4C36}">
  <a:tblStyle styleId="{96405750-C861-4B89-B42B-8F7A6DDB4C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font" Target="fonts/Raleway-bold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font" Target="fonts/Raleway-boldItalic.fntdata"/><Relationship Id="rId44" Type="http://schemas.openxmlformats.org/officeDocument/2006/relationships/font" Target="fonts/RobotoMono-boldItalic.fntdata"/><Relationship Id="rId21" Type="http://schemas.openxmlformats.org/officeDocument/2006/relationships/font" Target="fonts/Raleway-italic.fntdata"/><Relationship Id="rId43" Type="http://schemas.openxmlformats.org/officeDocument/2006/relationships/font" Target="fonts/RobotoMono-italic.fntdata"/><Relationship Id="rId24" Type="http://schemas.openxmlformats.org/officeDocument/2006/relationships/font" Target="fonts/Roboto-bold.fntdata"/><Relationship Id="rId46" Type="http://schemas.openxmlformats.org/officeDocument/2006/relationships/font" Target="fonts/SpaceGrotesk-bold.fntdata"/><Relationship Id="rId23" Type="http://schemas.openxmlformats.org/officeDocument/2006/relationships/font" Target="fonts/Roboto-regular.fntdata"/><Relationship Id="rId45" Type="http://schemas.openxmlformats.org/officeDocument/2006/relationships/font" Target="fonts/SpaceGrotes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naheim-bold.fntdata"/><Relationship Id="rId27" Type="http://schemas.openxmlformats.org/officeDocument/2006/relationships/font" Target="fonts/Anahei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i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ira-regular.fntdata"/><Relationship Id="rId30" Type="http://schemas.openxmlformats.org/officeDocument/2006/relationships/font" Target="fonts/Cairo-bold.fntdata"/><Relationship Id="rId11" Type="http://schemas.openxmlformats.org/officeDocument/2006/relationships/slide" Target="slides/slide6.xml"/><Relationship Id="rId33" Type="http://schemas.openxmlformats.org/officeDocument/2006/relationships/font" Target="fonts/Saira-italic.fntdata"/><Relationship Id="rId10" Type="http://schemas.openxmlformats.org/officeDocument/2006/relationships/slide" Target="slides/slide5.xml"/><Relationship Id="rId32" Type="http://schemas.openxmlformats.org/officeDocument/2006/relationships/font" Target="fonts/Saira-bold.fntdata"/><Relationship Id="rId13" Type="http://schemas.openxmlformats.org/officeDocument/2006/relationships/slide" Target="slides/slide8.xml"/><Relationship Id="rId35" Type="http://schemas.openxmlformats.org/officeDocument/2006/relationships/font" Target="fonts/SpaceGroteskMedium-regular.fntdata"/><Relationship Id="rId12" Type="http://schemas.openxmlformats.org/officeDocument/2006/relationships/slide" Target="slides/slide7.xml"/><Relationship Id="rId34" Type="http://schemas.openxmlformats.org/officeDocument/2006/relationships/font" Target="fonts/Saira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SpaceGroteskMedium-bold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9d97209ed35404931.gradio.live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Marwen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 our project X-Ray classifier is presented to you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Anna Lin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Amar Joshi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Marwen Boughanmi 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 Sean Rowan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863829b9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863829b9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Hyperband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Uses </a:t>
            </a:r>
            <a:r>
              <a:rPr b="1" lang="en">
                <a:solidFill>
                  <a:schemeClr val="dk1"/>
                </a:solidFill>
              </a:rPr>
              <a:t>successive halving</a:t>
            </a:r>
            <a:r>
              <a:rPr lang="en">
                <a:solidFill>
                  <a:schemeClr val="dk1"/>
                </a:solidFill>
              </a:rPr>
              <a:t> to allocate resources efficiently. Starts with many configurations, trains them briefly, eliminates the worst, and reallocates resources to promising ones.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By automatically stopping poorly performing trials early. It reduces computational cost and speeds up the tuning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Struggles with time and computational resources with tuning: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Had to do three different trials </a:t>
            </a:r>
            <a:endParaRPr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First one on entire training set and testing : ran for over 18 hours and still going, would not make it in time</a:t>
            </a:r>
            <a:endParaRPr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Second one on 1000 images training set and 200 for testing , timed out several time</a:t>
            </a:r>
            <a:endParaRPr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Third trial 100 training images, 10 for testing </a:t>
            </a:r>
            <a:endParaRPr>
              <a:solidFill>
                <a:schemeClr val="dk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Shortens training time but may have been the main reason for the lower accuracy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Stride, batch size, larger training sets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Number of Filters in Conv2D Layers</a:t>
            </a:r>
            <a:endParaRPr b="1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Filters detect patterns (edges, textures, shapes) in input images.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First Conv2D layer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Learns basic features (edges, gradients).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Deeper layers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Learn complex patterns (shapes, objects).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Too few filters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Model misses important features → underfitting.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Too many filters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Model becomes computationally heavy and may overfit.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Kernel Size in Conv2D Layers</a:t>
            </a:r>
            <a:endParaRPr b="1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The kernel (e.g., 3x3 or 5x5) determines the </a:t>
            </a: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receptive field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(how much of the input image the filter "sees").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Small kernel (3x3)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Focuses on fine details, preserves spatial resolution.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Large kernel (5x5)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Captures broader patterns but may lose local details.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The dense layer combines features extracted by convolutional layers for classification.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Too few units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Model can’t learn complex relationships → underfitting.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Too many units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Risk of overfitting and slow training.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Controls how much the model updates its weights during training.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●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High learning rate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Updates weights aggressively → may overshoot optimal values.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00"/>
              <a:buFont typeface="Roboto"/>
              <a:buChar char="○"/>
            </a:pPr>
            <a:r>
              <a:rPr b="1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Low learning rate</a:t>
            </a: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Slow convergence → longer training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Filters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Number of workers (too few → slow, too many → chaos).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Kernel Size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Tools each worker uses (small screwdriver vs. large wrench).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Dense Units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Quality control team (too small → errors, too large → inefficiency).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Speed of the conveyor belt (too fast → mistakes, too slow → delays).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86fd4c9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86fd4c9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if we had </a:t>
            </a:r>
            <a:r>
              <a:rPr lang="en"/>
              <a:t>more</a:t>
            </a:r>
            <a:r>
              <a:rPr lang="en"/>
              <a:t>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faced two major challenges: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noted by my colleagues, the size of the dataset, with over 20,000 images, </a:t>
            </a:r>
            <a:r>
              <a:rPr lang="en">
                <a:solidFill>
                  <a:schemeClr val="dk1"/>
                </a:solidFill>
              </a:rPr>
              <a:t>caused delays in performing hyperparameter tuning and running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Collab requires a certain version of TensorFlow to work properly.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had ChatGPT generate the image on the screen to illustrate how my Sunday went when I was unable to figure out why our model was not running prior to discovering the tensorflow issue. At least the Eagles won.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more time, we would have focused more on branching the abnormal images, applying </a:t>
            </a:r>
            <a:r>
              <a:rPr lang="en">
                <a:solidFill>
                  <a:schemeClr val="dk1"/>
                </a:solidFill>
              </a:rPr>
              <a:t>ScoreCAM to identify the regions of the image that the model focuses on during predictions, and more time to play with experiment with different hyperparameters.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now I will turn it over to Marwen to walk through a demonstration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86fd4c9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86fd4c9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https://f9d97209ed35404931.gradio.live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 in Healthcare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 model potential is to: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Save lives through early detection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Improve diagnostic accuracy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Enhance clinical workflows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real  </a:t>
            </a:r>
            <a:r>
              <a:rPr lang="en"/>
              <a:t>example</a:t>
            </a:r>
            <a:r>
              <a:rPr lang="en"/>
              <a:t> of our model if you want to try it on by scanning the qr code presented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863829b9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863829b9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Marwen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 start first Chest X-Ray is a common medical imaging modality used for diagnosing and monitoring conditions affecting the chest, such as lung infections, heart  abnormalities, fractures, and other diseases.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Our main focus in this model is the lung.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 a Need for Faster and Accurate Lung Abnormality Detection  AI can bridge the gap with rapid diagnostics Improved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Develop a deep learning model to </a:t>
            </a:r>
            <a:r>
              <a:rPr lang="en">
                <a:solidFill>
                  <a:schemeClr val="dk1"/>
                </a:solidFill>
              </a:rPr>
              <a:t>Detect and classify </a:t>
            </a:r>
            <a:r>
              <a:rPr b="1" lang="en">
                <a:solidFill>
                  <a:schemeClr val="dk1"/>
                </a:solidFill>
              </a:rPr>
              <a:t>COVID-19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Lung Opacities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Viral Pneumonia and Assist clinicians in making accurate and timely </a:t>
            </a:r>
            <a:r>
              <a:rPr b="1" lang="en">
                <a:solidFill>
                  <a:schemeClr val="dk1"/>
                </a:solidFill>
              </a:rPr>
              <a:t>diagnosis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</a:t>
            </a:r>
            <a:r>
              <a:rPr lang="en"/>
              <a:t>your</a:t>
            </a:r>
            <a:r>
              <a:rPr lang="en"/>
              <a:t> phone ready at the end of our presentation we will present you a Qr code to </a:t>
            </a:r>
            <a:r>
              <a:rPr lang="en"/>
              <a:t>access</a:t>
            </a:r>
            <a:r>
              <a:rPr lang="en"/>
              <a:t> and try our model 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Marwen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Objectives of the Model is to Detect and classify </a:t>
            </a:r>
            <a:r>
              <a:rPr b="1" lang="en">
                <a:solidFill>
                  <a:schemeClr val="dk1"/>
                </a:solidFill>
              </a:rPr>
              <a:t>COVID-19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Lung Opacities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Viral Pneumonia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 there to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Assist clinicians in making accurate and timely diagnosis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Ensure scalability for real-world clinical settings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Maintain high precision and recall to minimize false negatives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dataset we selected was the w</a:t>
            </a:r>
            <a:r>
              <a:rPr lang="en">
                <a:solidFill>
                  <a:schemeClr val="dk1"/>
                </a:solidFill>
              </a:rPr>
              <a:t>inner of the COVID-19 Dataset Award by the Kaggle Community.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was curated by a team of researchers, in collaboration with medical professionals, to encompass a diverse collection of chest X-ray images that include cases of COVID-19, Non-COVID-19 infections (for example: lung opacity and viral pneumonia) and normal healthy lungs.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Displayed on the screen are representative examples of each classification, offering a visual understanding of the distinct features that define these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86fd4c96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86fd4c96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of our initial discussions when we found this dataset centered on whether we should develop a method for directing the model’s focus specifically to the lungs.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However, due to the dataset’s substantial size, modifying each individual image was impractical.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Additionally, this decision reflects real-world conditions, where test images are not meticulously preprocessed.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maintaining a realistic training and testing environment, we reduce the risk of overfitting to an artificially refined dataset, ultimately improving the model’s robustness and generalizability in real-world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Upon the data exploration stage, we observed a significant class imbalance, as illustrated in the graph on the left side of your screen.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critical challenge was the potential for over-representation of augmented Viral Pneumonia images, which could skew model performance.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address this, we consolidated the COVID-19, Lung Opacity, and Viral Pneumonia categories into a single 'Abnormal' classification, as depicted in the graph on the right.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restructuring not only mitigates dataset imbalance but also provides a practical framework for downstream decision-making, allowing for further diagnostic branching when an image is classified as abnormal.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now I will turn it over to Anna to discuss Preprocessing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combining the COVID, lung opacity, and viral pneumonia images = 10, 973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b23a9d19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b23a9d19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Some imaging systems or workflows default to saving images in RGB (Red-Green-Blue) formats, even if the image is purely grayscale.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Example: An X-ray saved as a PNG might have three identical color channels (R=G=B) to display grayscale values.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Visual Perception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While these images </a:t>
            </a:r>
            <a:r>
              <a:rPr i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appear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grayscale to the human eye, they are stored with redundant color channels, increasing file size without adding useful information. 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Increases memory usage during training.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Lanczos-style filters are good for resizing images because they handle detailed graphics without blurring like cubic filters. 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Preserves critical details for accurate feature extraction.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Ideal for tasks requiring edge detection (like medical images)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b23a9d19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b23a9d19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Think of NumPy as a super-efficient way to handle numbers in Python. machine learning models don’t understand images—they understand numbers.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Converting to a NumPy array</a:t>
            </a:r>
            <a:r>
              <a:rPr lang="en">
                <a:solidFill>
                  <a:schemeClr val="dk1"/>
                </a:solidFill>
              </a:rPr>
              <a:t> means: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image becomes a </a:t>
            </a:r>
            <a:r>
              <a:rPr b="1" lang="en">
                <a:solidFill>
                  <a:schemeClr val="dk1"/>
                </a:solidFill>
              </a:rPr>
              <a:t>grid of numbers</a:t>
            </a:r>
            <a:r>
              <a:rPr lang="en">
                <a:solidFill>
                  <a:schemeClr val="dk1"/>
                </a:solidFill>
              </a:rPr>
              <a:t> (pixel values).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model can process them </a:t>
            </a:r>
            <a:r>
              <a:rPr b="1" lang="en">
                <a:solidFill>
                  <a:schemeClr val="dk1"/>
                </a:solidFill>
              </a:rPr>
              <a:t>much faster</a:t>
            </a:r>
            <a:r>
              <a:rPr lang="en">
                <a:solidFill>
                  <a:schemeClr val="dk1"/>
                </a:solidFill>
              </a:rPr>
              <a:t> than using regular Python lists.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 grayscale image of size </a:t>
            </a:r>
            <a:r>
              <a:rPr b="1" lang="en">
                <a:solidFill>
                  <a:schemeClr val="dk1"/>
                </a:solidFill>
              </a:rPr>
              <a:t>128x128</a:t>
            </a:r>
            <a:r>
              <a:rPr lang="en">
                <a:solidFill>
                  <a:schemeClr val="dk1"/>
                </a:solidFill>
              </a:rPr>
              <a:t> becomes a NumPy array of shape </a:t>
            </a:r>
            <a:r>
              <a:rPr b="1" lang="en">
                <a:solidFill>
                  <a:schemeClr val="dk1"/>
                </a:solidFill>
              </a:rPr>
              <a:t>(128, 128)</a:t>
            </a:r>
            <a:r>
              <a:rPr lang="en">
                <a:solidFill>
                  <a:schemeClr val="dk1"/>
                </a:solidFill>
              </a:rPr>
              <a:t>, where each number represents a pixel’s brightness.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image pixels will have values from </a:t>
            </a:r>
            <a:r>
              <a:rPr b="1" lang="en">
                <a:solidFill>
                  <a:schemeClr val="dk1"/>
                </a:solidFill>
              </a:rPr>
              <a:t>0 to 255</a:t>
            </a:r>
            <a:r>
              <a:rPr lang="en">
                <a:solidFill>
                  <a:schemeClr val="dk1"/>
                </a:solidFill>
              </a:rPr>
              <a:t> . If we don’t normalize, some values will be too large, making training harder.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Normalizing (scaling pixel values between 0 and 1) helps: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Faster training</a:t>
            </a:r>
            <a:r>
              <a:rPr lang="en">
                <a:solidFill>
                  <a:schemeClr val="dk1"/>
                </a:solidFill>
              </a:rPr>
              <a:t>: Smaller numbers make learning more stable.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Better accuracy</a:t>
            </a:r>
            <a:r>
              <a:rPr lang="en">
                <a:solidFill>
                  <a:schemeClr val="dk1"/>
                </a:solidFill>
              </a:rPr>
              <a:t>: The model can learn patterns without being biased by large values.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Prevents exploding gradients</a:t>
            </a:r>
            <a:r>
              <a:rPr lang="en">
                <a:solidFill>
                  <a:schemeClr val="dk1"/>
                </a:solidFill>
              </a:rPr>
              <a:t> (when numbers get too big and mess up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Preprocessing (like resizing, normalizing, encoding labels) can take </a:t>
            </a:r>
            <a:r>
              <a:rPr b="1" lang="en">
                <a:solidFill>
                  <a:schemeClr val="dk1"/>
                </a:solidFill>
              </a:rPr>
              <a:t>a long time</a:t>
            </a:r>
            <a:r>
              <a:rPr lang="en">
                <a:solidFill>
                  <a:schemeClr val="dk1"/>
                </a:solidFill>
              </a:rPr>
              <a:t>. If you do it </a:t>
            </a:r>
            <a:r>
              <a:rPr b="1" lang="en">
                <a:solidFill>
                  <a:schemeClr val="dk1"/>
                </a:solidFill>
              </a:rPr>
              <a:t>every time you train the model</a:t>
            </a:r>
            <a:r>
              <a:rPr lang="en">
                <a:solidFill>
                  <a:schemeClr val="dk1"/>
                </a:solidFill>
              </a:rPr>
              <a:t>, it wastes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Saving as a 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.pkl</a:t>
            </a:r>
            <a:r>
              <a:rPr b="1" lang="en">
                <a:solidFill>
                  <a:schemeClr val="dk1"/>
                </a:solidFill>
              </a:rPr>
              <a:t> (pickle) file means: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Instead of repeating preprocessing everytime we use our data, we can just load and use the preprocessed data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 For us it took hours preprocessing</a:t>
            </a:r>
            <a:r>
              <a:rPr lang="en">
                <a:solidFill>
                  <a:schemeClr val="dk1"/>
                </a:solidFill>
              </a:rPr>
              <a:t> our dataset.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Amar</a:t>
            </a:r>
            <a:br>
              <a:rPr lang="en"/>
            </a:br>
            <a:r>
              <a:rPr b="1" lang="en">
                <a:solidFill>
                  <a:schemeClr val="dk1"/>
                </a:solidFill>
              </a:rPr>
              <a:t>Talking Points for the Slide (1 min)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slide evaluates the </a:t>
            </a:r>
            <a:r>
              <a:rPr b="1" lang="en">
                <a:solidFill>
                  <a:schemeClr val="dk1"/>
                </a:solidFill>
              </a:rPr>
              <a:t>impact of image resolution on model performance</a:t>
            </a:r>
            <a:r>
              <a:rPr lang="en">
                <a:solidFill>
                  <a:schemeClr val="dk1"/>
                </a:solidFill>
              </a:rPr>
              <a:t> and the results of our </a:t>
            </a:r>
            <a:r>
              <a:rPr b="1" lang="en">
                <a:solidFill>
                  <a:schemeClr val="dk1"/>
                </a:solidFill>
              </a:rPr>
              <a:t>branching model approach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There’s a clear </a:t>
            </a:r>
            <a:r>
              <a:rPr b="1" lang="en">
                <a:solidFill>
                  <a:schemeClr val="dk1"/>
                </a:solidFill>
              </a:rPr>
              <a:t>trade-off between image resolution and dataset size</a:t>
            </a:r>
            <a:r>
              <a:rPr lang="en">
                <a:solidFill>
                  <a:schemeClr val="dk1"/>
                </a:solidFill>
              </a:rPr>
              <a:t>—higher resolutions retain more detail but require </a:t>
            </a:r>
            <a:r>
              <a:rPr b="1" lang="en">
                <a:solidFill>
                  <a:schemeClr val="dk1"/>
                </a:solidFill>
              </a:rPr>
              <a:t>more computation and memory</a:t>
            </a:r>
            <a:r>
              <a:rPr lang="en">
                <a:solidFill>
                  <a:schemeClr val="dk1"/>
                </a:solidFill>
              </a:rPr>
              <a:t>, while lower resolutions allow for </a:t>
            </a:r>
            <a:r>
              <a:rPr b="1" lang="en">
                <a:solidFill>
                  <a:schemeClr val="dk1"/>
                </a:solidFill>
              </a:rPr>
              <a:t>larger datasets and faster training</a:t>
            </a:r>
            <a:r>
              <a:rPr lang="en">
                <a:solidFill>
                  <a:schemeClr val="dk1"/>
                </a:solidFill>
              </a:rPr>
              <a:t> at the cost of some accuracy.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Here, we chose </a:t>
            </a:r>
            <a:r>
              <a:rPr b="1" lang="en">
                <a:solidFill>
                  <a:schemeClr val="dk1"/>
                </a:solidFill>
              </a:rPr>
              <a:t>resolution as the key lever</a:t>
            </a:r>
            <a:r>
              <a:rPr lang="en">
                <a:solidFill>
                  <a:schemeClr val="dk1"/>
                </a:solidFill>
              </a:rPr>
              <a:t>, testing models at </a:t>
            </a:r>
            <a:r>
              <a:rPr b="1" lang="en">
                <a:solidFill>
                  <a:schemeClr val="dk1"/>
                </a:solidFill>
              </a:rPr>
              <a:t>128x128, 64x64, and 32x32</a:t>
            </a:r>
            <a:r>
              <a:rPr lang="en">
                <a:solidFill>
                  <a:schemeClr val="dk1"/>
                </a:solidFill>
              </a:rPr>
              <a:t> to balance performance and efficiency.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Model_128 (128x128)</a:t>
            </a:r>
            <a:r>
              <a:rPr lang="en">
                <a:solidFill>
                  <a:schemeClr val="dk1"/>
                </a:solidFill>
              </a:rPr>
              <a:t> achieved the best balance with </a:t>
            </a:r>
            <a:r>
              <a:rPr b="1" lang="en">
                <a:solidFill>
                  <a:schemeClr val="dk1"/>
                </a:solidFill>
              </a:rPr>
              <a:t>95.65% accuracy and 15.95% loss</a:t>
            </a:r>
            <a:r>
              <a:rPr lang="en">
                <a:solidFill>
                  <a:schemeClr val="dk1"/>
                </a:solidFill>
              </a:rPr>
              <a:t>, while </a:t>
            </a:r>
            <a:r>
              <a:rPr b="1" lang="en">
                <a:solidFill>
                  <a:schemeClr val="dk1"/>
                </a:solidFill>
              </a:rPr>
              <a:t>Model_32 (32x32)</a:t>
            </a:r>
            <a:r>
              <a:rPr lang="en">
                <a:solidFill>
                  <a:schemeClr val="dk1"/>
                </a:solidFill>
              </a:rPr>
              <a:t> had the lowest accuracy (</a:t>
            </a:r>
            <a:r>
              <a:rPr b="1" lang="en">
                <a:solidFill>
                  <a:schemeClr val="dk1"/>
                </a:solidFill>
              </a:rPr>
              <a:t>88.13%)</a:t>
            </a:r>
            <a:r>
              <a:rPr lang="en">
                <a:solidFill>
                  <a:schemeClr val="dk1"/>
                </a:solidFill>
              </a:rPr>
              <a:t>, indicating a loss of critical features at lower resolutions.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the </a:t>
            </a:r>
            <a:r>
              <a:rPr b="1" lang="en">
                <a:solidFill>
                  <a:schemeClr val="dk1"/>
                </a:solidFill>
              </a:rPr>
              <a:t>Branching Model at 32x32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Binary Classification (Normal vs. Abnormal)</a:t>
            </a:r>
            <a:r>
              <a:rPr lang="en">
                <a:solidFill>
                  <a:schemeClr val="dk1"/>
                </a:solidFill>
              </a:rPr>
              <a:t> performed </a:t>
            </a:r>
            <a:r>
              <a:rPr b="1" lang="en">
                <a:solidFill>
                  <a:schemeClr val="dk1"/>
                </a:solidFill>
              </a:rPr>
              <a:t>very well at 94.42% accuracy</a:t>
            </a:r>
            <a:r>
              <a:rPr lang="en">
                <a:solidFill>
                  <a:schemeClr val="dk1"/>
                </a:solidFill>
              </a:rPr>
              <a:t>, confirming its reliability in detecting abnormalities.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However, </a:t>
            </a:r>
            <a:r>
              <a:rPr b="1" lang="en">
                <a:solidFill>
                  <a:schemeClr val="dk1"/>
                </a:solidFill>
              </a:rPr>
              <a:t>Multi-Class Classification (COVID, Lung Opacity, Viral Pneumonia)</a:t>
            </a:r>
            <a:r>
              <a:rPr lang="en">
                <a:solidFill>
                  <a:schemeClr val="dk1"/>
                </a:solidFill>
              </a:rPr>
              <a:t> had a </a:t>
            </a:r>
            <a:r>
              <a:rPr b="1" lang="en">
                <a:solidFill>
                  <a:schemeClr val="dk1"/>
                </a:solidFill>
              </a:rPr>
              <a:t>lower accuracy of 45.56%</a:t>
            </a:r>
            <a:r>
              <a:rPr lang="en">
                <a:solidFill>
                  <a:schemeClr val="dk1"/>
                </a:solidFill>
              </a:rPr>
              <a:t>, suggesting that finer distinctions between abnormal cases are harder at this resolution.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highlights the </a:t>
            </a:r>
            <a:r>
              <a:rPr b="1" lang="en">
                <a:solidFill>
                  <a:schemeClr val="dk1"/>
                </a:solidFill>
              </a:rPr>
              <a:t>trade-off between computational efficiency and diagnostic precision</a:t>
            </a:r>
            <a:r>
              <a:rPr lang="en">
                <a:solidFill>
                  <a:schemeClr val="dk1"/>
                </a:solidFill>
              </a:rPr>
              <a:t>, where </a:t>
            </a:r>
            <a:r>
              <a:rPr b="1" lang="en">
                <a:solidFill>
                  <a:schemeClr val="dk1"/>
                </a:solidFill>
              </a:rPr>
              <a:t>higher resolution may improve subtype classification at the cost of training speed and dataset size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datasets/tawsifurrahman/covid19-radiography-databa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tawsifurrahman/covid19-radiography-database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ctrTitle"/>
          </p:nvPr>
        </p:nvSpPr>
        <p:spPr>
          <a:xfrm>
            <a:off x="518925" y="1040100"/>
            <a:ext cx="53217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Saira"/>
                <a:ea typeface="Saira"/>
                <a:cs typeface="Saira"/>
                <a:sym typeface="Saira"/>
              </a:rPr>
              <a:t>X-Ray </a:t>
            </a:r>
            <a:r>
              <a:rPr b="1" lang="en" sz="3600">
                <a:solidFill>
                  <a:srgbClr val="4A86E8"/>
                </a:solidFill>
                <a:latin typeface="Saira"/>
                <a:ea typeface="Saira"/>
                <a:cs typeface="Saira"/>
                <a:sym typeface="Saira"/>
              </a:rPr>
              <a:t>Classifier</a:t>
            </a:r>
            <a:endParaRPr b="1" sz="3600">
              <a:solidFill>
                <a:srgbClr val="4A86E8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A86E8"/>
                </a:solidFill>
                <a:latin typeface="Saira"/>
                <a:ea typeface="Saira"/>
                <a:cs typeface="Saira"/>
                <a:sym typeface="Saira"/>
              </a:rPr>
              <a:t>Presented by : </a:t>
            </a:r>
            <a:r>
              <a:rPr lang="en" sz="2300">
                <a:solidFill>
                  <a:srgbClr val="4A86E8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Anna Lin  </a:t>
            </a:r>
            <a:endParaRPr sz="2300">
              <a:solidFill>
                <a:srgbClr val="4A86E8"/>
              </a:solidFill>
              <a:highlight>
                <a:schemeClr val="lt1"/>
              </a:highlight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A86E8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     Amar Joshi</a:t>
            </a:r>
            <a:r>
              <a:rPr lang="en" sz="2300">
                <a:solidFill>
                  <a:srgbClr val="4A86E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</a:t>
            </a:r>
            <a:r>
              <a:rPr lang="en" sz="2300">
                <a:solidFill>
                  <a:srgbClr val="4A86E8"/>
                </a:solidFill>
                <a:highlight>
                  <a:schemeClr val="lt1"/>
                </a:highlight>
                <a:latin typeface="Saira"/>
                <a:ea typeface="Saira"/>
                <a:cs typeface="Saira"/>
                <a:sym typeface="Saira"/>
              </a:rPr>
              <a:t>Marwen Boughanmi                                                    Sean Rowan</a:t>
            </a:r>
            <a:endParaRPr sz="2300">
              <a:solidFill>
                <a:srgbClr val="4A86E8"/>
              </a:solidFill>
              <a:highlight>
                <a:schemeClr val="lt1"/>
              </a:highlight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 Tuning</a:t>
            </a:r>
            <a:endParaRPr/>
          </a:p>
        </p:txBody>
      </p:sp>
      <p:sp>
        <p:nvSpPr>
          <p:cNvPr id="317" name="Google Shape;317;p35"/>
          <p:cNvSpPr txBox="1"/>
          <p:nvPr/>
        </p:nvSpPr>
        <p:spPr>
          <a:xfrm>
            <a:off x="1319525" y="1537975"/>
            <a:ext cx="3740100" cy="29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Hyperband</a:t>
            </a:r>
            <a:endParaRPr b="1" sz="17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Number of Filters in Conv2D Layers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Kernel Sizes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Dense Layer Units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Training data: 100 images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Testing data: 10 images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Accuracy 88.62%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Loss: 48.08 %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25" y="2446776"/>
            <a:ext cx="4799074" cy="245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1163100" y="432350"/>
            <a:ext cx="68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If We Had More Time</a:t>
            </a: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525" y="1134150"/>
            <a:ext cx="3554950" cy="35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 </a:t>
            </a:r>
            <a:endParaRPr/>
          </a:p>
        </p:txBody>
      </p:sp>
      <p:sp>
        <p:nvSpPr>
          <p:cNvPr id="330" name="Google Shape;330;p37"/>
          <p:cNvSpPr txBox="1"/>
          <p:nvPr>
            <p:ph idx="3" type="subTitle"/>
          </p:nvPr>
        </p:nvSpPr>
        <p:spPr>
          <a:xfrm>
            <a:off x="1641200" y="1169392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GitHub</a:t>
            </a:r>
            <a:endParaRPr/>
          </a:p>
        </p:txBody>
      </p:sp>
      <p:sp>
        <p:nvSpPr>
          <p:cNvPr id="331" name="Google Shape;331;p37"/>
          <p:cNvSpPr txBox="1"/>
          <p:nvPr>
            <p:ph idx="4" type="subTitle"/>
          </p:nvPr>
        </p:nvSpPr>
        <p:spPr>
          <a:xfrm>
            <a:off x="4955350" y="1169400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User Interface</a:t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888" y="1619088"/>
            <a:ext cx="286702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75" y="1642904"/>
            <a:ext cx="279082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Source and reference</a:t>
            </a:r>
            <a:endParaRPr/>
          </a:p>
        </p:txBody>
      </p:sp>
      <p:sp>
        <p:nvSpPr>
          <p:cNvPr id="339" name="Google Shape;339;p38"/>
          <p:cNvSpPr txBox="1"/>
          <p:nvPr>
            <p:ph idx="4294967295" type="subTitle"/>
          </p:nvPr>
        </p:nvSpPr>
        <p:spPr>
          <a:xfrm>
            <a:off x="905150" y="1275550"/>
            <a:ext cx="7876200" cy="15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https://www.kaggle.com/datasets/tawsifurrahman/covid19-radiography-database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*****COVID-19 CHEST X-RAY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team of researchers from Qatar University, Doha, Qatar, and the University of Dhaka, Bangladesh along with their collaborators from Pakistan and Malaysia in collaboration with medical doctors have created a database of chest X-ray images for COVID-19 positive cases along with Normal and Viral Pneumonia images. This COVID-19, normal and other lung infection dataset is released in stages.  The database has 3616 COVID-19 positive cases along with 10,192 Normal, 6012 Lung Opacity (Non-COVID lung infection) and 1345 Viral Pneumonia images and corresponding lung masks.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>
            <p:ph idx="4294967295" type="subTitle"/>
          </p:nvPr>
        </p:nvSpPr>
        <p:spPr>
          <a:xfrm>
            <a:off x="954525" y="2902050"/>
            <a:ext cx="78762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tied to the dataset reuse license: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M.E.H. Chowdhury, T. Rahman, A. Khandakar, R. Mazhar, M.A. Kadir, Z.B. Mahbub, K.R. Islam, M.S. Khan, A. Iqbal, N. Al-Emadi, M.B.I. Reaz, M. T. Islam, “Can AI help in screening Viral and COVID-19 pneumonia?” IEEE Access, Vol. 8, 2020, pp. 132665 - 132676.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Rahman, T., Khandakar, A., Qiblawey, Y., Tahir, A., Kiranyaz, S., Kashem, S.B.A., Islam, M.T., Maadeed, S.A., Zughaier, S.M., Khan, M.S. and Chowdhury, M.E., 2020. Exploring the Effect of Image Enhancement Techniques on COVID-19 Detection using Chest X-ray Images. arXiv preprint arXiv:2012.02238.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548550" y="456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D85C6"/>
                </a:solidFill>
              </a:rPr>
              <a:t>Introduction :</a:t>
            </a:r>
            <a:endParaRPr b="1" sz="2500">
              <a:solidFill>
                <a:srgbClr val="3D85C6"/>
              </a:solidFill>
            </a:endParaRPr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720000" y="1090200"/>
            <a:ext cx="4046400" cy="25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A86E8"/>
                </a:solidFill>
                <a:latin typeface="Saira"/>
                <a:ea typeface="Saira"/>
                <a:cs typeface="Saira"/>
                <a:sym typeface="Saira"/>
              </a:rPr>
              <a:t>Project overview :</a:t>
            </a:r>
            <a:endParaRPr b="1" sz="1400">
              <a:solidFill>
                <a:srgbClr val="4A86E8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aira"/>
              <a:buChar char="●"/>
            </a:pPr>
            <a:r>
              <a:rPr lang="en" sz="1500">
                <a:latin typeface="Saira"/>
                <a:ea typeface="Saira"/>
                <a:cs typeface="Saira"/>
                <a:sym typeface="Saira"/>
              </a:rPr>
              <a:t>Our goal is to develop a deep learning model that can assist healthcare providers in identifying lung abnormalities quickly and accurately in a clinical setting. The model will focus on detecting COVID-19, Lung Opacities and Viral Pneumonia.</a:t>
            </a:r>
            <a:endParaRPr sz="1300"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350" y="1090212"/>
            <a:ext cx="248444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476775" y="410725"/>
            <a:ext cx="36267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</a:rPr>
              <a:t>Our objective :</a:t>
            </a:r>
            <a:endParaRPr b="1" sz="2400">
              <a:solidFill>
                <a:srgbClr val="3C78D8"/>
              </a:solidFill>
            </a:endParaRPr>
          </a:p>
        </p:txBody>
      </p:sp>
      <p:sp>
        <p:nvSpPr>
          <p:cNvPr id="260" name="Google Shape;260;p28"/>
          <p:cNvSpPr txBox="1"/>
          <p:nvPr>
            <p:ph idx="1" type="subTitle"/>
          </p:nvPr>
        </p:nvSpPr>
        <p:spPr>
          <a:xfrm>
            <a:off x="556800" y="1372113"/>
            <a:ext cx="2532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Diagnosis: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Reduces manual workload for radiologists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61" name="Google Shape;261;p28"/>
          <p:cNvSpPr txBox="1"/>
          <p:nvPr>
            <p:ph idx="8" type="subTitle"/>
          </p:nvPr>
        </p:nvSpPr>
        <p:spPr>
          <a:xfrm>
            <a:off x="2517300" y="2495050"/>
            <a:ext cx="25320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Accuracy: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AI-driven insights for better clinical decisions.</a:t>
            </a:r>
            <a:endParaRPr sz="2200"/>
          </a:p>
        </p:txBody>
      </p:sp>
      <p:sp>
        <p:nvSpPr>
          <p:cNvPr id="262" name="Google Shape;262;p28"/>
          <p:cNvSpPr txBox="1"/>
          <p:nvPr>
            <p:ph idx="9" type="subTitle"/>
          </p:nvPr>
        </p:nvSpPr>
        <p:spPr>
          <a:xfrm>
            <a:off x="4966175" y="3735975"/>
            <a:ext cx="25320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deployed in hospitals and remote healthcare facilities.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182875" y="205750"/>
            <a:ext cx="38118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Dataset: </a:t>
            </a:r>
            <a:endParaRPr b="1" sz="160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 u="sng">
                <a:solidFill>
                  <a:srgbClr val="0B53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COVID-19 Radiography Database</a:t>
            </a:r>
            <a:endParaRPr b="1" sz="155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B539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6668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Chest X-ray images Database</a:t>
            </a:r>
            <a:endParaRPr b="1" sz="130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457200" rtl="0" algn="l">
              <a:lnSpc>
                <a:spcPct val="146668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0B5394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89" y="1841925"/>
            <a:ext cx="8142433" cy="221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50" y="1412400"/>
            <a:ext cx="3811824" cy="23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025" y="1412400"/>
            <a:ext cx="3811824" cy="23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4776775" y="160025"/>
            <a:ext cx="2823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482050" y="292225"/>
            <a:ext cx="3626700" cy="7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</a:rPr>
              <a:t>Data Exploration</a:t>
            </a:r>
            <a:r>
              <a:rPr b="1" lang="en" sz="2400">
                <a:solidFill>
                  <a:srgbClr val="3C78D8"/>
                </a:solidFill>
              </a:rPr>
              <a:t>:</a:t>
            </a:r>
            <a:endParaRPr b="1" sz="24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1"/>
          <p:cNvGrpSpPr/>
          <p:nvPr/>
        </p:nvGrpSpPr>
        <p:grpSpPr>
          <a:xfrm rot="756538">
            <a:off x="5205267" y="-1438972"/>
            <a:ext cx="4574157" cy="3479412"/>
            <a:chOff x="1522650" y="1117750"/>
            <a:chExt cx="4574075" cy="3479350"/>
          </a:xfrm>
        </p:grpSpPr>
        <p:sp>
          <p:nvSpPr>
            <p:cNvPr id="283" name="Google Shape;283;p3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1"/>
          <p:cNvSpPr txBox="1"/>
          <p:nvPr>
            <p:ph type="title"/>
          </p:nvPr>
        </p:nvSpPr>
        <p:spPr>
          <a:xfrm>
            <a:off x="3405200" y="197775"/>
            <a:ext cx="3921300" cy="4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D85C6"/>
                </a:solidFill>
              </a:rPr>
              <a:t>Preprocessing</a:t>
            </a:r>
            <a:r>
              <a:rPr b="1" lang="en" sz="2700">
                <a:solidFill>
                  <a:srgbClr val="3D85C6"/>
                </a:solidFill>
              </a:rPr>
              <a:t> :</a:t>
            </a:r>
            <a:endParaRPr b="1" sz="27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Image distribution across different labels: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Normal: 10,192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COVID-19: 3,616 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Lung Opacities: 6,012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b="0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Viral Pneumonia: 1,345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Reorganized Imaged distribution across different labels: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Normal: 10, 192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➢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Abnormal: 10,973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539875" y="441700"/>
            <a:ext cx="38772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D85C6"/>
                </a:solidFill>
                <a:latin typeface="Space Grotesk"/>
                <a:ea typeface="Space Grotesk"/>
                <a:cs typeface="Space Grotesk"/>
                <a:sym typeface="Space Grotesk"/>
              </a:rPr>
              <a:t>Preprocessing :</a:t>
            </a:r>
            <a:endParaRPr b="1" sz="2700">
              <a:solidFill>
                <a:srgbClr val="3D85C6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0" y="1106337"/>
            <a:ext cx="248444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28" y="1894814"/>
            <a:ext cx="877697" cy="86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727175" y="3696400"/>
            <a:ext cx="2226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Converted to grayscale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4736125" y="2892450"/>
            <a:ext cx="842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Resized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295" name="Google Shape;295;p32"/>
          <p:cNvCxnSpPr/>
          <p:nvPr/>
        </p:nvCxnSpPr>
        <p:spPr>
          <a:xfrm>
            <a:off x="3442975" y="2289500"/>
            <a:ext cx="3759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2"/>
          <p:cNvSpPr txBox="1"/>
          <p:nvPr/>
        </p:nvSpPr>
        <p:spPr>
          <a:xfrm>
            <a:off x="6012100" y="1106325"/>
            <a:ext cx="25254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Colored vs Grayscale Images: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iro"/>
              <a:buChar char="●"/>
            </a:pPr>
            <a:r>
              <a:rPr lang="en"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Color channels</a:t>
            </a:r>
            <a:endParaRPr sz="13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iro"/>
              <a:buChar char="○"/>
            </a:pPr>
            <a:r>
              <a:rPr lang="en"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3 for RGB</a:t>
            </a:r>
            <a:endParaRPr sz="13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iro"/>
              <a:buChar char="○"/>
            </a:pPr>
            <a:r>
              <a:rPr lang="en"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1 for grayscale</a:t>
            </a:r>
            <a:endParaRPr sz="13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Resizing (with Lanczos):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rom (299 x 299) to (128 by 128)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Shrinks without blurring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D85C6"/>
                </a:solidFill>
              </a:rPr>
              <a:t>Preprocessing :</a:t>
            </a:r>
            <a:endParaRPr b="1" sz="27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 txBox="1"/>
          <p:nvPr>
            <p:ph idx="1" type="subTitle"/>
          </p:nvPr>
        </p:nvSpPr>
        <p:spPr>
          <a:xfrm>
            <a:off x="462975" y="1668825"/>
            <a:ext cx="2700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Numpy array as float</a:t>
            </a:r>
            <a:endParaRPr sz="13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Models don’t understand images, they understand numbers 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Array shape of (128,128)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Normalize</a:t>
            </a:r>
            <a:endParaRPr sz="13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From values of </a:t>
            </a:r>
            <a:r>
              <a:rPr b="1" lang="en" sz="1100">
                <a:solidFill>
                  <a:srgbClr val="000000"/>
                </a:solidFill>
              </a:rPr>
              <a:t>0 to 255 </a:t>
            </a:r>
            <a:r>
              <a:rPr lang="en" sz="1100">
                <a:solidFill>
                  <a:srgbClr val="000000"/>
                </a:solidFill>
              </a:rPr>
              <a:t>to values of </a:t>
            </a:r>
            <a:r>
              <a:rPr b="1" lang="en" sz="1100">
                <a:solidFill>
                  <a:srgbClr val="000000"/>
                </a:solidFill>
              </a:rPr>
              <a:t>0 to 1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Saving as pickle (.pkl) file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125" y="1534647"/>
            <a:ext cx="3830700" cy="16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4972875" y="3303175"/>
            <a:ext cx="2569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Image as normalized numpy array</a:t>
            </a:r>
            <a:endParaRPr sz="1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Models</a:t>
            </a:r>
            <a:endParaRPr/>
          </a:p>
        </p:txBody>
      </p:sp>
      <p:graphicFrame>
        <p:nvGraphicFramePr>
          <p:cNvPr id="310" name="Google Shape;310;p34"/>
          <p:cNvGraphicFramePr/>
          <p:nvPr/>
        </p:nvGraphicFramePr>
        <p:xfrm>
          <a:off x="1346100" y="128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{96405750-C861-4B89-B42B-8F7A6DDB4C36}</a:tableStyleId>
              </a:tblPr>
              <a:tblGrid>
                <a:gridCol w="1677625"/>
                <a:gridCol w="1217975"/>
                <a:gridCol w="1447800"/>
                <a:gridCol w="1447800"/>
              </a:tblGrid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Model_299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299x299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Model_128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128x128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95.65 %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15.95 %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Model_64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64x64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20.43%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Model_32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32x32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88.13%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28.18%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1" name="Google Shape;311;p34"/>
          <p:cNvGraphicFramePr/>
          <p:nvPr/>
        </p:nvGraphicFramePr>
        <p:xfrm>
          <a:off x="1346100" y="34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{96405750-C861-4B89-B42B-8F7A6DDB4C36}</a:tableStyleId>
              </a:tblPr>
              <a:tblGrid>
                <a:gridCol w="3574950"/>
                <a:gridCol w="1001025"/>
                <a:gridCol w="1215225"/>
              </a:tblGrid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Branch_Model_32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Binary Classification (Normal / Abnormal)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94.42%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16.41%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Multiclass Classification </a:t>
                      </a:r>
                      <a:br>
                        <a:rPr lang="en"/>
                      </a:br>
                      <a:r>
                        <a:rPr lang="en"/>
                        <a:t>(Covid / Lung Opacity / Viral Pneumonia)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45.56%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15.05%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